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2"/>
  </p:notesMasterIdLst>
  <p:sldIdLst>
    <p:sldId id="258" r:id="rId6"/>
    <p:sldId id="311" r:id="rId7"/>
    <p:sldId id="334" r:id="rId8"/>
    <p:sldId id="312" r:id="rId9"/>
    <p:sldId id="331" r:id="rId10"/>
    <p:sldId id="313" r:id="rId11"/>
    <p:sldId id="314" r:id="rId12"/>
    <p:sldId id="315" r:id="rId13"/>
    <p:sldId id="316" r:id="rId14"/>
    <p:sldId id="317" r:id="rId15"/>
    <p:sldId id="336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6" r:id="rId24"/>
    <p:sldId id="332" r:id="rId25"/>
    <p:sldId id="327" r:id="rId26"/>
    <p:sldId id="333" r:id="rId27"/>
    <p:sldId id="328" r:id="rId28"/>
    <p:sldId id="329" r:id="rId29"/>
    <p:sldId id="330" r:id="rId30"/>
    <p:sldId id="33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84" autoAdjust="0"/>
  </p:normalViewPr>
  <p:slideViewPr>
    <p:cSldViewPr>
      <p:cViewPr>
        <p:scale>
          <a:sx n="119" d="100"/>
          <a:sy n="119" d="100"/>
        </p:scale>
        <p:origin x="-72" y="20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A652-3BC9-494C-BB2E-427F9D4B4B4F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37213-1C98-4FB2-B2DD-EC0CD6CA5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6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7213-1C98-4FB2-B2DD-EC0CD6CA5C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0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3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4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4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DD25-4E08-4CA9-8183-ECB59A8135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0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3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1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2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0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0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4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42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05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4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58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37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7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4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3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2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32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9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E415-AF29-43F9-80DA-93ED0779D8D8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DE5B-19C3-46BB-9375-2894A7C188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E415-AF29-43F9-80DA-93ED0779D8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DE5B-19C3-46BB-9375-2894A7C18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9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55787"/>
            <a:ext cx="4038600" cy="147002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Gunnison’s Visual Test Management Solution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76700" y="3810000"/>
            <a:ext cx="45339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Presented to: Gunnison</a:t>
            </a:r>
          </a:p>
          <a:p>
            <a:pPr algn="r"/>
            <a:r>
              <a:rPr lang="en-US" sz="1600" dirty="0" smtClean="0">
                <a:solidFill>
                  <a:prstClr val="black"/>
                </a:solidFill>
              </a:rPr>
              <a:t>Date: 4/25/2013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37" y="1219200"/>
            <a:ext cx="3733800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6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One project could have several different teams, each with their own kanban board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dirty="0" smtClean="0"/>
              <a:t>Each team’s situation is different and evolves their process to fit their context.  However, the processes are derived from the same principles.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 smtClean="0"/>
              <a:t>Kanban</a:t>
            </a:r>
            <a:r>
              <a:rPr lang="en-US" sz="1800" b="1" dirty="0" smtClean="0"/>
              <a:t> principles:</a:t>
            </a:r>
          </a:p>
          <a:p>
            <a:pPr>
              <a:buFont typeface="Wingdings" pitchFamily="2" charset="2"/>
              <a:buChar char="Ø"/>
            </a:pPr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Start with what you do now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Agree to pursue incremental, evolutionary change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Respect the current process, roles, responsibilities &amp; titles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Visualize the workflow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Limit Work In Progress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Manage Flow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Make Process Policies Explicit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Improve Collaboratively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/>
              <a:t>Kanban</a:t>
            </a:r>
            <a:r>
              <a:rPr lang="en-US" sz="2800" b="1" dirty="0" smtClean="0"/>
              <a:t> principles in action</a:t>
            </a:r>
            <a:r>
              <a:rPr lang="en-US" sz="2800" b="1" dirty="0" smtClean="0"/>
              <a:t>:</a:t>
            </a:r>
            <a:endParaRPr lang="en-US" sz="2800" b="1" dirty="0" smtClean="0"/>
          </a:p>
          <a:p>
            <a:pPr marL="0" indent="0">
              <a:buNone/>
            </a:pPr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Focus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on Quality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Reduce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Work-in-Progress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Deliver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Often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Balance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Demand Against Throughput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Prioritize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Attack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Sources of Variability to Improve Predictability</a:t>
            </a:r>
          </a:p>
          <a:p>
            <a:pPr marL="342900" lvl="1" indent="-342900">
              <a:buFont typeface="Wingdings" pitchFamily="2" charset="2"/>
              <a:buChar char="Ø"/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Enables Lean/Agile/Collaborative Culture</a:t>
            </a: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Focusing on Quality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   Code inspections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smtClean="0"/>
              <a:t>Collaborative analysis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smtClean="0"/>
              <a:t>Use of design patterns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smtClean="0"/>
              <a:t>Modern development tools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smtClean="0"/>
              <a:t>Reduce quantity of design-in-progress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00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Reducing Work-in-Progress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Shorten iterations to drive higher quality</a:t>
            </a:r>
          </a:p>
          <a:p>
            <a:pPr lvl="1"/>
            <a:r>
              <a:rPr lang="en-US" sz="1800" dirty="0" smtClean="0"/>
              <a:t>Limit work in progress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r>
              <a:rPr lang="en-US" sz="1800" i="1" dirty="0" smtClean="0"/>
              <a:t>There </a:t>
            </a:r>
            <a:r>
              <a:rPr lang="en-US" sz="1800" i="1" dirty="0" smtClean="0"/>
              <a:t>is a causation between quantity of work-in-progress and average lead time.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2787080" cy="2153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8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2316163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Delivering Often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Frequent releases </a:t>
            </a:r>
            <a:r>
              <a:rPr lang="en-US" sz="1800" dirty="0" smtClean="0"/>
              <a:t>build trust</a:t>
            </a:r>
            <a:endParaRPr lang="en-US" sz="1800" dirty="0" smtClean="0"/>
          </a:p>
          <a:p>
            <a:pPr lvl="1"/>
            <a:r>
              <a:rPr lang="en-US" sz="1800" dirty="0" smtClean="0"/>
              <a:t>Small releases provide evidence that software development teams can deliver and are committed to providing </a:t>
            </a:r>
            <a:r>
              <a:rPr lang="en-US" sz="1800" dirty="0" smtClean="0"/>
              <a:t>value</a:t>
            </a:r>
          </a:p>
          <a:p>
            <a:pPr lvl="1"/>
            <a:r>
              <a:rPr lang="en-US" sz="1800" dirty="0" smtClean="0"/>
              <a:t>Reducing W.I.P reduces lead time and shorter lead times mean more releases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246094" y="4544943"/>
            <a:ext cx="4747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In Gunnison We Trust</a:t>
            </a:r>
            <a:endParaRPr lang="en-US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1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Balancing Demand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Against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Throughput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Set the rate at which new requirements are accepted into the software development pipeline</a:t>
            </a:r>
          </a:p>
          <a:p>
            <a:pPr lvl="1"/>
            <a:r>
              <a:rPr lang="en-US" sz="1800" dirty="0" smtClean="0"/>
              <a:t>Doing so effectively fixes the work-in-progress to a given size</a:t>
            </a:r>
          </a:p>
          <a:p>
            <a:pPr lvl="1"/>
            <a:r>
              <a:rPr lang="en-US" sz="1800" dirty="0" smtClean="0"/>
              <a:t>As work is delivered, more requirements are pulled from the people creating </a:t>
            </a:r>
            <a:r>
              <a:rPr lang="en-US" sz="1800" dirty="0" smtClean="0"/>
              <a:t>demand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4800600"/>
            <a:ext cx="533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Limiting W.I.P through B.D.A.T creates slack.  Slack enables continuous improvement. Therefore optimizing for utilization is not desirable and impedes the creation of an improvement culture.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971800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Prioritizing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Optimize value being delivered</a:t>
            </a:r>
            <a:endParaRPr lang="en-US" sz="1800" dirty="0"/>
          </a:p>
          <a:p>
            <a:pPr lvl="1"/>
            <a:r>
              <a:rPr lang="en-US" sz="1800" dirty="0" smtClean="0"/>
              <a:t>Can only be done after team has learned to consistently build high-quality code, reducing WIP, shortening lead time, releasing often, and balancing demand against throughput</a:t>
            </a:r>
          </a:p>
          <a:p>
            <a:pPr lvl="1"/>
            <a:r>
              <a:rPr lang="en-US" sz="1800" dirty="0" smtClean="0"/>
              <a:t>Take action to optimize business value </a:t>
            </a:r>
            <a:endParaRPr lang="en-US" sz="1800" dirty="0"/>
          </a:p>
          <a:p>
            <a:pPr marL="457200" lvl="1" indent="0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124200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Attacking Sources of Variability to Improve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Predictability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Requires knowledge workers to change the way they work, learn new techniques, and change their personal behavior</a:t>
            </a:r>
          </a:p>
          <a:p>
            <a:pPr lvl="1"/>
            <a:r>
              <a:rPr lang="en-US" sz="1800" dirty="0" smtClean="0"/>
              <a:t>For mature organizations</a:t>
            </a:r>
            <a:endParaRPr lang="en-US" sz="1800" dirty="0"/>
          </a:p>
          <a:p>
            <a:pPr lvl="1"/>
            <a:r>
              <a:rPr lang="en-US" sz="1800" dirty="0" smtClean="0"/>
              <a:t>Variability results in more WIP and longer lead times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cut costs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lvl="1" indent="0">
              <a:buNone/>
            </a:pPr>
            <a:endParaRPr lang="en-US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Transactional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costs – setup activities, cleanup, delivery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Coordination costs – scheduling, emails, meetings, stand-ups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Failure load costs – new value-added work generated because of an earlier failing; work that uses capacity that could have been used for new value-added, revenue-generating features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4648200"/>
            <a:ext cx="662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Implementing the previous 6 </a:t>
            </a:r>
            <a:r>
              <a:rPr lang="en-US" sz="1400" i="1" dirty="0" smtClean="0"/>
              <a:t>steps </a:t>
            </a:r>
            <a:r>
              <a:rPr lang="en-US" sz="1400" i="1" dirty="0"/>
              <a:t>will cut down on all of these costs.  Quality on the front end decreases failure load costs and the transparent </a:t>
            </a:r>
            <a:r>
              <a:rPr lang="en-US" sz="1400" i="1" dirty="0" smtClean="0"/>
              <a:t>and visual nature </a:t>
            </a:r>
            <a:r>
              <a:rPr lang="en-US" sz="1400" i="1" dirty="0"/>
              <a:t>of </a:t>
            </a:r>
            <a:r>
              <a:rPr lang="en-US" sz="1400" i="1" dirty="0" err="1" smtClean="0"/>
              <a:t>Kanban</a:t>
            </a:r>
            <a:r>
              <a:rPr lang="en-US" sz="1400" i="1" dirty="0" smtClean="0"/>
              <a:t> </a:t>
            </a:r>
            <a:r>
              <a:rPr lang="en-US" sz="1400" i="1" dirty="0"/>
              <a:t>cuts down on transactional and coordination costs. 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719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434" y="2314211"/>
            <a:ext cx="4267200" cy="35531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endParaRPr lang="en-US" sz="3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78" y="1486786"/>
            <a:ext cx="3255111" cy="778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1691318"/>
            <a:ext cx="155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 a  n  b  a  n</a:t>
            </a:r>
            <a:endParaRPr lang="en-US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8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our </a:t>
            </a: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problems: </a:t>
            </a: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Vanguard Workbench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968"/>
            <a:ext cx="49530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Releases were often delayed</a:t>
            </a:r>
          </a:p>
          <a:p>
            <a:pPr marL="514350" indent="-514350"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Requirements weren’t clear</a:t>
            </a:r>
          </a:p>
          <a:p>
            <a:pPr marL="514350" indent="-514350"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Uncertainty about what SCs really needed or wanted in the tool</a:t>
            </a:r>
          </a:p>
          <a:p>
            <a:pPr marL="514350" indent="-514350">
              <a:buAutoNum type="arabicPeriod"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438400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4572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we utilize Kanban to solve this?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</a:t>
            </a:r>
            <a:r>
              <a:rPr lang="en-US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NCS: Vanguard Workbench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solution:</a:t>
            </a:r>
          </a:p>
          <a:p>
            <a:pPr marL="0" indent="0">
              <a:buNone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Introduced Kanban to the S-3’s software development effort for Workbench.</a:t>
            </a:r>
          </a:p>
          <a:p>
            <a:pPr marL="0" indent="0">
              <a:buNone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Visual management via kanban board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Limit the work-in-progress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Closer collaboration with SCs to determine their priorities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Make Workbench development effort completely transparent to everyone</a:t>
            </a:r>
          </a:p>
        </p:txBody>
      </p:sp>
    </p:spTree>
    <p:extLst>
      <p:ext uri="{BB962C8B-B14F-4D97-AF65-F5344CB8AC3E}">
        <p14:creationId xmlns:p14="http://schemas.microsoft.com/office/powerpoint/2010/main" val="4262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our </a:t>
            </a: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problems: </a:t>
            </a: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LimeSurvey</a:t>
            </a:r>
            <a:endParaRPr lang="en-US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30843"/>
            <a:ext cx="2486458" cy="156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4419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we utilize Kanban to solve this?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1" y="1798637"/>
            <a:ext cx="85343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No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collaboration with anyone who understood the requirements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Development done on all surveys but not any one survey fully completed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Surveys deployed with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defects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</a:t>
            </a:r>
            <a:r>
              <a:rPr lang="en-US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NCS: LimeSurvey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solution:</a:t>
            </a:r>
          </a:p>
          <a:p>
            <a:pPr marL="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Introduced Kanban to the instrument development effort for LimeSurvey.</a:t>
            </a:r>
          </a:p>
          <a:p>
            <a:pPr marL="0" indent="0">
              <a:buNone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Documented their workflow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Focused on quality – found over 150 defects in first phase of testing—this built trust with LimeSurvey developers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Introduced work-in-progress limits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Balanced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Demand Against Throughput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Prioritization</a:t>
            </a:r>
          </a:p>
          <a:p>
            <a:pPr marL="342900" lvl="1" indent="-342900">
              <a:buFont typeface="Wingdings" pitchFamily="2" charset="2"/>
              <a:buChar char="ü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Deployed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4 defect-free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surveys in 4 weeks.  Zero completed in the prior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6 months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lvl="1" indent="0">
              <a:buNone/>
            </a:pPr>
            <a:endParaRPr lang="en-US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0">
              <a:buNone/>
            </a:pPr>
            <a:r>
              <a:rPr lang="en-US" sz="1400" i="1" dirty="0"/>
              <a:t>"It is taking significantly longer to test instruments than originally anticipated.  </a:t>
            </a:r>
            <a:r>
              <a:rPr lang="en-US" sz="1400" i="1" dirty="0" smtClean="0"/>
              <a:t>This </a:t>
            </a:r>
            <a:r>
              <a:rPr lang="en-US" sz="1400" i="1" dirty="0"/>
              <a:t>is due to the very fine-grained level of detail in the testing that Gunnison group is performing.  The finalized instruments are of extremely high quality."</a:t>
            </a:r>
            <a:endParaRPr lang="en-US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Gunnison’s Visual </a:t>
            </a:r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Management </a:t>
            </a:r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a.k.a</a:t>
            </a:r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“Testban”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67789"/>
            <a:ext cx="46482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– </a:t>
            </a:r>
          </a:p>
          <a:p>
            <a:pPr marL="0" indent="0">
              <a:buNone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Create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a kanban board that captured the most informative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aspects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of the testing effort as possible for that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application 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lvl="1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Make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it as transparent as possible so that anyone could go in and see exactly what was going on with testing at that very moment</a:t>
            </a:r>
          </a:p>
          <a:p>
            <a:pPr marL="342900" lvl="1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Level production so that we could focus on quality without worrying about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rework</a:t>
            </a:r>
          </a:p>
          <a:p>
            <a:pPr marL="342900" lvl="1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Give it a cool (?) name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74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" y="1828800"/>
            <a:ext cx="7581900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Slacking off—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kanbanning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Our team thought that if we could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kanban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the entire development effort then why not try using </a:t>
            </a:r>
            <a:r>
              <a:rPr lang="en-US" sz="1600" b="1" dirty="0" err="1">
                <a:solidFill>
                  <a:schemeClr val="accent3">
                    <a:lumMod val="50000"/>
                  </a:schemeClr>
                </a:solidFill>
              </a:rPr>
              <a:t>kanban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 on just the testing effort?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Gunnison’s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Test Management Solution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Agile/Lean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Leverages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implemented with a variety of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disruptive to existing processes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9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2514600"/>
            <a:ext cx="5098473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2971800"/>
            <a:ext cx="192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 n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at NCS: Vanguard Workbench*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968"/>
            <a:ext cx="49530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Releases were often delayed</a:t>
            </a:r>
          </a:p>
          <a:p>
            <a:pPr marL="514350" indent="-514350"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Requirements weren’t clear</a:t>
            </a:r>
          </a:p>
          <a:p>
            <a:pPr marL="514350" indent="-514350"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Uncertainty about what SCs really needed or wanted in the tool</a:t>
            </a:r>
          </a:p>
          <a:p>
            <a:pPr marL="514350" indent="-514350">
              <a:buAutoNum type="arabicPeriod"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438400" cy="160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133201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*Vanguard Workbench is a tool developed by S-3 for use by Study Centers to view the MDES, run reports, and validate their XML files against existing XML schemas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22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at NCS: LimeSurvey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98637"/>
            <a:ext cx="85343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problems: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Arial" pitchFamily="34" charset="0"/>
              <a:buAutoNum type="arabicPeriod"/>
            </a:pPr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No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collaboration with anyone who understood the requirements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Development done on all surveys but not any one survey fully completed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Surveys deployed with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defects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26832"/>
            <a:ext cx="2486458" cy="156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Solution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534399" cy="1173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en-US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Kanban?</a:t>
            </a:r>
            <a:endParaRPr lang="en-US" sz="3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Process developed by 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</a:rPr>
              <a:t>Taiichi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Ohno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at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Toyota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to find a system to improve and maintain a high level of production.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Utilizes a “pull” system based on the actual demand of the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customers (make what’s needed instead of making all we can just in case).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A method for JIT (just-in-time) production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7" y="3810000"/>
            <a:ext cx="38751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58615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20" y="3886200"/>
            <a:ext cx="58615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31" y="3886200"/>
            <a:ext cx="58615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231" y="4627033"/>
            <a:ext cx="58615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27033"/>
            <a:ext cx="58615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20" y="4648200"/>
            <a:ext cx="58615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7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191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Kanban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is not a software development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methodology, it is a method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Requires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that a process is already in place so that Kanban incrementally changes the underlying </a:t>
            </a:r>
            <a:r>
              <a:rPr lang="en-US" sz="1600" i="1" dirty="0" smtClean="0">
                <a:solidFill>
                  <a:schemeClr val="accent3">
                    <a:lumMod val="50000"/>
                  </a:schemeClr>
                </a:solidFill>
              </a:rPr>
              <a:t>process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05526" y="4626483"/>
            <a:ext cx="838200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8280" y="4495638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predictive</a:t>
            </a:r>
            <a:endParaRPr lang="en-US" sz="12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967526" y="4626483"/>
            <a:ext cx="1495633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39126" y="4626483"/>
            <a:ext cx="2929046" cy="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7355136" y="4623795"/>
            <a:ext cx="479790" cy="2688"/>
          </a:xfrm>
          <a:prstGeom prst="line">
            <a:avLst/>
          </a:prstGeom>
          <a:ln w="2540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5742" y="3346852"/>
            <a:ext cx="1195968" cy="2769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Waterfall Model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5600" y="3762350"/>
            <a:ext cx="1135119" cy="2769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Spiral Waterfall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556873" y="3485351"/>
            <a:ext cx="1596527" cy="2769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eXtreme Programming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4" idx="2"/>
          </p:cNvCxnSpPr>
          <p:nvPr/>
        </p:nvCxnSpPr>
        <p:spPr>
          <a:xfrm>
            <a:off x="2043726" y="3623851"/>
            <a:ext cx="0" cy="9750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2"/>
          </p:cNvCxnSpPr>
          <p:nvPr/>
        </p:nvCxnSpPr>
        <p:spPr>
          <a:xfrm>
            <a:off x="3463160" y="4039349"/>
            <a:ext cx="0" cy="55951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355136" y="3759592"/>
            <a:ext cx="1" cy="8392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89710" y="4485295"/>
            <a:ext cx="727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adaptive</a:t>
            </a:r>
            <a:endParaRPr lang="en-US" sz="1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60721" y="4923261"/>
            <a:ext cx="1421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rigid methodologies</a:t>
            </a:r>
            <a:endParaRPr lang="en-US" sz="1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0" y="4929139"/>
            <a:ext cx="1660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iterative methodologies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50336" y="4929139"/>
            <a:ext cx="1442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agile methodologies</a:t>
            </a:r>
            <a:endParaRPr lang="en-US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4724400" y="3603851"/>
            <a:ext cx="447558" cy="2769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RUP</a:t>
            </a:r>
            <a:endParaRPr lang="en-US" sz="1200" dirty="0"/>
          </a:p>
        </p:txBody>
      </p:sp>
      <p:cxnSp>
        <p:nvCxnSpPr>
          <p:cNvPr id="34" name="Straight Arrow Connector 33"/>
          <p:cNvCxnSpPr>
            <a:stCxn id="33" idx="2"/>
          </p:cNvCxnSpPr>
          <p:nvPr/>
        </p:nvCxnSpPr>
        <p:spPr>
          <a:xfrm>
            <a:off x="4948179" y="3880850"/>
            <a:ext cx="758" cy="7180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491526" y="4623795"/>
            <a:ext cx="1456654" cy="2689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79471" y="3924470"/>
            <a:ext cx="577402" cy="2769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Scrum</a:t>
            </a:r>
            <a:endParaRPr lang="en-US" sz="1200" dirty="0"/>
          </a:p>
        </p:txBody>
      </p:sp>
      <p:cxnSp>
        <p:nvCxnSpPr>
          <p:cNvPr id="45" name="Straight Arrow Connector 44"/>
          <p:cNvCxnSpPr>
            <a:stCxn id="44" idx="2"/>
          </p:cNvCxnSpPr>
          <p:nvPr/>
        </p:nvCxnSpPr>
        <p:spPr>
          <a:xfrm>
            <a:off x="6268172" y="4201469"/>
            <a:ext cx="0" cy="39739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268172" y="4623794"/>
            <a:ext cx="1086965" cy="1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/>
          <p:cNvSpPr/>
          <p:nvPr/>
        </p:nvSpPr>
        <p:spPr>
          <a:xfrm rot="5400000">
            <a:off x="4267200" y="-444805"/>
            <a:ext cx="457200" cy="6858000"/>
          </a:xfrm>
          <a:prstGeom prst="leftBrace">
            <a:avLst/>
          </a:prstGeom>
          <a:ln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042663" y="2362200"/>
            <a:ext cx="90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03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267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Traditional Project Management – </a:t>
            </a:r>
            <a:r>
              <a:rPr lang="en-US" sz="1800" dirty="0" smtClean="0"/>
              <a:t>triple constraint: scope, schedule, budget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Agile Project Management – </a:t>
            </a:r>
            <a:r>
              <a:rPr lang="en-US" sz="1800" dirty="0" smtClean="0"/>
              <a:t>possibly agreed upon schedule but scope is negotiable; still similar to traditional project management during the iteration/sprint</a:t>
            </a:r>
          </a:p>
          <a:p>
            <a:pPr>
              <a:buFont typeface="Wingdings" pitchFamily="2" charset="2"/>
              <a:buChar char="Ø"/>
            </a:pPr>
            <a:endParaRPr lang="en-US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Kanban 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– </a:t>
            </a:r>
            <a:r>
              <a:rPr lang="en-US" sz="1800" dirty="0" smtClean="0"/>
              <a:t>no promises based on uncertainty as with traditional or agile project </a:t>
            </a:r>
            <a:r>
              <a:rPr lang="en-US" sz="1800" dirty="0" smtClean="0"/>
              <a:t>management; i</a:t>
            </a:r>
            <a:r>
              <a:rPr lang="en-US" sz="1800" dirty="0" smtClean="0"/>
              <a:t>t </a:t>
            </a:r>
            <a:r>
              <a:rPr lang="en-US" sz="1800" dirty="0"/>
              <a:t>offers a commitment to a level of service and to things that customers truly </a:t>
            </a:r>
            <a:r>
              <a:rPr lang="en-US" sz="1800" dirty="0" smtClean="0"/>
              <a:t>value based on their priorities </a:t>
            </a: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 marL="0" indent="0">
              <a:buNone/>
            </a:pPr>
            <a:r>
              <a:rPr lang="en-US" sz="1200" i="1" dirty="0"/>
              <a:t>The traditional approach to forming a commitment around scope, schedule, and budget is indicative of a one-off transaction.  It implies there is no ongoing relationship. 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i="1" dirty="0" err="1" smtClean="0"/>
              <a:t>Kanban</a:t>
            </a:r>
            <a:r>
              <a:rPr lang="en-US" sz="1200" i="1" dirty="0" smtClean="0"/>
              <a:t> </a:t>
            </a:r>
            <a:r>
              <a:rPr lang="en-US" sz="1200" i="1" dirty="0"/>
              <a:t>is based on the notion that the team will stay together and engage in a relationship over a long period of time.  It implies a commitment to a relationship not just to a piece of </a:t>
            </a:r>
            <a:r>
              <a:rPr lang="en-US" sz="1200" i="1" dirty="0" smtClean="0"/>
              <a:t>work and therefore a higher level of trust.</a:t>
            </a:r>
            <a:endParaRPr lang="en-US" sz="1200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Kanban for </a:t>
            </a:r>
            <a:b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Promoting incremental change has been controversial in the Agile software development community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/>
              <a:t>Kanban</a:t>
            </a:r>
            <a:r>
              <a:rPr lang="en-US" sz="1800" dirty="0" smtClean="0"/>
              <a:t> </a:t>
            </a:r>
            <a:r>
              <a:rPr lang="en-US" sz="1800" dirty="0" smtClean="0"/>
              <a:t>suggests that teams should not adopt a defined method or process template</a:t>
            </a:r>
            <a:r>
              <a:rPr lang="en-US" sz="1800" dirty="0" smtClean="0"/>
              <a:t>. </a:t>
            </a:r>
            <a:r>
              <a:rPr lang="en-US" sz="1800" dirty="0" err="1" smtClean="0"/>
              <a:t>Kanban</a:t>
            </a:r>
            <a:r>
              <a:rPr lang="en-US" sz="1800" dirty="0" smtClean="0"/>
              <a:t> might empower individuals </a:t>
            </a:r>
            <a:r>
              <a:rPr lang="en-US" sz="1800" dirty="0"/>
              <a:t>and teams </a:t>
            </a:r>
            <a:r>
              <a:rPr lang="en-US" sz="1800" dirty="0" smtClean="0"/>
              <a:t>evolve </a:t>
            </a:r>
            <a:r>
              <a:rPr lang="en-US" sz="1800" dirty="0"/>
              <a:t>their own unique process </a:t>
            </a:r>
            <a:r>
              <a:rPr lang="en-US" sz="1800" dirty="0" smtClean="0"/>
              <a:t>solutions, which allows for innovation.</a:t>
            </a: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4EAFC1B99D8A4994D2B88E9B9991EA" ma:contentTypeVersion="1" ma:contentTypeDescription="Create a new document." ma:contentTypeScope="" ma:versionID="443dd59d169008876594b86990db0a45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c79c8594d4fa4c9fd200c91a62336472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3C2C45-A79C-452C-AC93-FAA5F42BCC31}"/>
</file>

<file path=customXml/itemProps2.xml><?xml version="1.0" encoding="utf-8"?>
<ds:datastoreItem xmlns:ds="http://schemas.openxmlformats.org/officeDocument/2006/customXml" ds:itemID="{882D4312-B761-467C-AFD1-F715006A387C}"/>
</file>

<file path=customXml/itemProps3.xml><?xml version="1.0" encoding="utf-8"?>
<ds:datastoreItem xmlns:ds="http://schemas.openxmlformats.org/officeDocument/2006/customXml" ds:itemID="{34C0542C-60AB-4A5F-87E5-8754389B06F9}"/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1197</Words>
  <Application>Microsoft Office PowerPoint</Application>
  <PresentationFormat>On-screen Show (4:3)</PresentationFormat>
  <Paragraphs>233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Kanban  &amp;  Gunnison’s Visual Test Management Solution</vt:lpstr>
      <vt:lpstr>Topics</vt:lpstr>
      <vt:lpstr>Kanban at NCS: Vanguard Workbench*</vt:lpstr>
      <vt:lpstr>Kanban at NCS: LimeSurvey</vt:lpstr>
      <vt:lpstr>Our Solution</vt:lpstr>
      <vt:lpstr>What is Kanban?</vt:lpstr>
      <vt:lpstr>Kanban for  Software Development</vt:lpstr>
      <vt:lpstr>Kanban for  Software Development</vt:lpstr>
      <vt:lpstr>Kanban for  Software Development</vt:lpstr>
      <vt:lpstr>Kanban for  Software Development</vt:lpstr>
      <vt:lpstr>Kanban for  Software Development</vt:lpstr>
      <vt:lpstr>Kanban for  Software Development</vt:lpstr>
      <vt:lpstr>Kanban for  Software Development</vt:lpstr>
      <vt:lpstr>Kanban for  Software Development</vt:lpstr>
      <vt:lpstr>Kanban for  Software Development</vt:lpstr>
      <vt:lpstr>Kanban for  Software Development</vt:lpstr>
      <vt:lpstr>Kanban for  Software Development</vt:lpstr>
      <vt:lpstr>Kanban for  Software Development</vt:lpstr>
      <vt:lpstr>Kanban for  Software Development </vt:lpstr>
      <vt:lpstr>Back to our problems: Vanguard Workbench</vt:lpstr>
      <vt:lpstr>Kanban at NCS: Vanguard Workbench </vt:lpstr>
      <vt:lpstr>Back to our problems: LimeSurvey</vt:lpstr>
      <vt:lpstr>Kanban at NCS: LimeSurvey </vt:lpstr>
      <vt:lpstr>Gunnison’s Visual Test Management  a.k.a “Testban” </vt:lpstr>
      <vt:lpstr>Gunnison’s  Visual Test Management Solution</vt:lpstr>
      <vt:lpstr>Questions?</vt:lpstr>
    </vt:vector>
  </TitlesOfParts>
  <Company>Social &amp; Scientific Systems,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Angela</dc:creator>
  <cp:lastModifiedBy>Brijbasi</cp:lastModifiedBy>
  <cp:revision>79</cp:revision>
  <dcterms:created xsi:type="dcterms:W3CDTF">2012-02-13T18:25:58Z</dcterms:created>
  <dcterms:modified xsi:type="dcterms:W3CDTF">2013-04-25T03:56:57Z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0x0101000C4EAFC1B99D8A4994D2B88E9B9991EA</vt:lpwstr>
  </property>
</Properties>
</file>